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2" r:id="rId2"/>
    <p:sldId id="274" r:id="rId3"/>
    <p:sldId id="275" r:id="rId4"/>
    <p:sldId id="276" r:id="rId5"/>
    <p:sldId id="256" r:id="rId6"/>
    <p:sldId id="264" r:id="rId7"/>
    <p:sldId id="257" r:id="rId8"/>
    <p:sldId id="258" r:id="rId9"/>
    <p:sldId id="259" r:id="rId10"/>
    <p:sldId id="260" r:id="rId11"/>
    <p:sldId id="261" r:id="rId12"/>
    <p:sldId id="262" r:id="rId13"/>
    <p:sldId id="265" r:id="rId14"/>
    <p:sldId id="263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85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E58A-47BB-42EE-9DF8-B4A6B1C6C15E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C13D-9C3C-4966-8897-00C47E9B3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3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AC13D-9C3C-4966-8897-00C47E9B39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2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0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0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5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3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61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0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AD9B-35E1-4AC3-8764-26A8E17CFF69}" type="datetimeFigureOut">
              <a:rPr lang="zh-CN" altLang="en-US" smtClean="0"/>
              <a:t>2025/2/2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A0D01-C672-41CC-BAFC-E8AB916B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53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06118" y="2569309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分布式训练基础知识</a:t>
            </a:r>
            <a:endParaRPr lang="en-US" altLang="zh-CN" sz="4400" dirty="0" smtClean="0"/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22456" y="3850519"/>
            <a:ext cx="147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owenliang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0536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64581" y="217563"/>
            <a:ext cx="10096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ZeRO</a:t>
            </a:r>
            <a:r>
              <a:rPr lang="en-US" altLang="zh-CN" sz="2800" dirty="0" smtClean="0"/>
              <a:t> DP – Stage 2 ~3</a:t>
            </a:r>
            <a:r>
              <a:rPr lang="zh-CN" altLang="en-US" sz="2800" dirty="0" smtClean="0"/>
              <a:t>级别（</a:t>
            </a:r>
            <a:r>
              <a:rPr lang="en-US" altLang="zh-CN" sz="2800" dirty="0" smtClean="0"/>
              <a:t>FWD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/>
              <a:t>params&amp;gradients&amp;optimizer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1032523"/>
            <a:ext cx="9843990" cy="55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64581" y="217563"/>
            <a:ext cx="1012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ZeRO</a:t>
            </a:r>
            <a:r>
              <a:rPr lang="en-US" altLang="zh-CN" sz="2800" dirty="0" smtClean="0"/>
              <a:t> DP – Stage 2 ~3</a:t>
            </a:r>
            <a:r>
              <a:rPr lang="zh-CN" altLang="en-US" sz="2800" dirty="0" smtClean="0"/>
              <a:t>级别（</a:t>
            </a:r>
            <a:r>
              <a:rPr lang="en-US" altLang="zh-CN" sz="2800" dirty="0" smtClean="0"/>
              <a:t>BWD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/>
              <a:t>params&amp;gradients&amp;optimizer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427606"/>
              </p:ext>
            </p:extLst>
          </p:nvPr>
        </p:nvGraphicFramePr>
        <p:xfrm>
          <a:off x="2374824" y="3044146"/>
          <a:ext cx="72564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包装程序外壳对象" showAsIcon="1" r:id="rId3" imgW="7257240" imgH="571320" progId="Package">
                  <p:embed/>
                </p:oleObj>
              </mc:Choice>
              <mc:Fallback>
                <p:oleObj name="包装程序外壳对象" showAsIcon="1" r:id="rId3" imgW="7257240" imgH="57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824" y="3044146"/>
                        <a:ext cx="7256462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3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2835" y="381525"/>
            <a:ext cx="432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Deepspeed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和</a:t>
            </a:r>
            <a:r>
              <a:rPr lang="en-US" altLang="zh-CN" sz="2800" dirty="0"/>
              <a:t> </a:t>
            </a:r>
            <a:r>
              <a:rPr lang="en-US" altLang="zh-CN" sz="2800" dirty="0" err="1" smtClean="0"/>
              <a:t>megatron</a:t>
            </a:r>
            <a:r>
              <a:rPr lang="en-US" altLang="zh-CN" sz="2800" dirty="0" smtClean="0"/>
              <a:t>-LM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87" y="904745"/>
            <a:ext cx="7484806" cy="2240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7503" y="5114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32646" y="44613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https</a:t>
            </a:r>
            <a:r>
              <a:rPr lang="zh-CN" altLang="en-US" dirty="0"/>
              <a:t>://www.deepspeed.ai/tutorials/megatron/#training-gpt-2-with-the-original-megatron-lm</a:t>
            </a:r>
          </a:p>
        </p:txBody>
      </p:sp>
      <p:pic>
        <p:nvPicPr>
          <p:cNvPr id="5122" name="Picture 2" descr="DeepSpeed-vs-Megatr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3" y="3234928"/>
            <a:ext cx="5172228" cy="35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17810" y="2108956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目录：</a:t>
            </a:r>
            <a:endParaRPr lang="en-US" altLang="zh-CN" sz="2800" dirty="0" smtClean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DP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PP</a:t>
            </a:r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TP</a:t>
            </a:r>
            <a:endParaRPr lang="zh-CN" altLang="en-US" sz="2800" dirty="0"/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2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P DP PP 并行训练方法介绍_dp tp pp-CSDN博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3" y="3933479"/>
            <a:ext cx="4592997" cy="27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852835" y="381525"/>
            <a:ext cx="342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PP</a:t>
            </a:r>
            <a:r>
              <a:rPr lang="zh-CN" altLang="en-US" sz="2800" dirty="0" smtClean="0"/>
              <a:t>流水线并行的原理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875649" y="1235668"/>
            <a:ext cx="24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PP</a:t>
            </a:r>
            <a:r>
              <a:rPr lang="zh-CN" altLang="en-US" dirty="0" smtClean="0"/>
              <a:t>拆分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到多个设备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5" y="1605000"/>
            <a:ext cx="1934496" cy="1770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4401" y="36393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PP</a:t>
            </a:r>
            <a:r>
              <a:rPr lang="zh-CN" altLang="en-US" dirty="0" smtClean="0"/>
              <a:t>空泡问题</a:t>
            </a:r>
            <a:endParaRPr lang="zh-CN" altLang="en-US" dirty="0"/>
          </a:p>
        </p:txBody>
      </p:sp>
      <p:pic>
        <p:nvPicPr>
          <p:cNvPr id="10244" name="Picture 4" descr="TP DP PP 并行训练方法介绍_dp tp pp-CSDN博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33" y="2446081"/>
            <a:ext cx="547687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7556992" y="1919094"/>
            <a:ext cx="3301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Gradient accumulation </a:t>
            </a:r>
            <a:r>
              <a:rPr lang="zh-CN" altLang="en-US" dirty="0" smtClean="0"/>
              <a:t>梯度累计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提高</a:t>
            </a:r>
            <a:r>
              <a:rPr lang="en-US" altLang="zh-CN" dirty="0" smtClean="0"/>
              <a:t>PP</a:t>
            </a:r>
            <a:r>
              <a:rPr lang="zh-CN" altLang="en-US" dirty="0" smtClean="0"/>
              <a:t>并行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4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183445" y="368913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PP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DP</a:t>
            </a:r>
            <a:r>
              <a:rPr lang="zh-CN" altLang="en-US" sz="2800" dirty="0" smtClean="0"/>
              <a:t>的计算关系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976530" y="1784657"/>
            <a:ext cx="625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台</a:t>
            </a:r>
            <a:r>
              <a:rPr lang="en-US" altLang="zh-CN" dirty="0" smtClean="0"/>
              <a:t>8</a:t>
            </a:r>
            <a:r>
              <a:rPr lang="zh-CN" altLang="en-US" dirty="0" smtClean="0"/>
              <a:t>卡</a:t>
            </a:r>
            <a:r>
              <a:rPr lang="en-US" altLang="zh-CN" dirty="0" smtClean="0"/>
              <a:t>A100</a:t>
            </a:r>
            <a:r>
              <a:rPr lang="zh-CN" altLang="en-US" dirty="0" smtClean="0"/>
              <a:t>，累计：</a:t>
            </a:r>
            <a:r>
              <a:rPr lang="en-US" altLang="zh-CN" dirty="0" smtClean="0"/>
              <a:t>16</a:t>
            </a:r>
            <a:r>
              <a:rPr lang="zh-CN" altLang="en-US" dirty="0" smtClean="0"/>
              <a:t>张卡，使用</a:t>
            </a:r>
            <a:r>
              <a:rPr lang="en-US" altLang="zh-CN" dirty="0" smtClean="0"/>
              <a:t>DP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PP</a:t>
            </a:r>
            <a:r>
              <a:rPr lang="zh-CN" altLang="en-US" dirty="0" smtClean="0"/>
              <a:t>并行，不开启</a:t>
            </a:r>
            <a:r>
              <a:rPr lang="en-US" altLang="zh-CN" dirty="0" smtClean="0"/>
              <a:t>TP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6026" y="3437935"/>
            <a:ext cx="501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PP=2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拆到</a:t>
            </a:r>
            <a:r>
              <a:rPr lang="en-US" altLang="zh-CN" dirty="0" smtClean="0"/>
              <a:t>2</a:t>
            </a:r>
            <a:r>
              <a:rPr lang="zh-CN" altLang="en-US" dirty="0" smtClean="0"/>
              <a:t>张卡上装载，作为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路完整的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因此，</a:t>
            </a:r>
            <a:r>
              <a:rPr lang="en-US" altLang="zh-CN" dirty="0" smtClean="0"/>
              <a:t>16</a:t>
            </a:r>
            <a:r>
              <a:rPr lang="zh-CN" altLang="en-US" dirty="0" smtClean="0"/>
              <a:t>卡可以搞出</a:t>
            </a:r>
            <a:r>
              <a:rPr lang="en-US" altLang="zh-CN" dirty="0" smtClean="0"/>
              <a:t>8</a:t>
            </a:r>
            <a:r>
              <a:rPr lang="zh-CN" altLang="en-US" dirty="0" smtClean="0"/>
              <a:t>路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副本，即</a:t>
            </a:r>
            <a:r>
              <a:rPr lang="en-US" altLang="zh-CN" dirty="0" smtClean="0"/>
              <a:t>DP=8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2036905" y="2756023"/>
            <a:ext cx="1248629" cy="580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case1</a:t>
            </a:r>
            <a:endParaRPr lang="zh-CN" altLang="en-US" sz="1100" dirty="0"/>
          </a:p>
        </p:txBody>
      </p:sp>
      <p:sp>
        <p:nvSpPr>
          <p:cNvPr id="15" name="椭圆 14"/>
          <p:cNvSpPr/>
          <p:nvPr/>
        </p:nvSpPr>
        <p:spPr>
          <a:xfrm>
            <a:off x="8301606" y="2756022"/>
            <a:ext cx="1248629" cy="580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case2</a:t>
            </a:r>
            <a:endParaRPr lang="zh-CN" altLang="en-US" sz="11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447610" y="3552498"/>
            <a:ext cx="5018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PP=4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拆到</a:t>
            </a:r>
            <a:r>
              <a:rPr lang="en-US" altLang="zh-CN" dirty="0"/>
              <a:t>4</a:t>
            </a:r>
            <a:r>
              <a:rPr lang="zh-CN" altLang="en-US" dirty="0" smtClean="0"/>
              <a:t>张卡上装载，作为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路完整的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因此，</a:t>
            </a:r>
            <a:r>
              <a:rPr lang="en-US" altLang="zh-CN" dirty="0" smtClean="0"/>
              <a:t>16</a:t>
            </a:r>
            <a:r>
              <a:rPr lang="zh-CN" altLang="en-US" dirty="0" smtClean="0"/>
              <a:t>卡可以搞出</a:t>
            </a:r>
            <a:r>
              <a:rPr lang="en-US" altLang="zh-CN" dirty="0" smtClean="0"/>
              <a:t>4</a:t>
            </a:r>
            <a:r>
              <a:rPr lang="zh-CN" altLang="en-US" dirty="0" smtClean="0"/>
              <a:t>路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副本，即</a:t>
            </a:r>
            <a:r>
              <a:rPr lang="en-US" altLang="zh-CN" dirty="0" smtClean="0"/>
              <a:t>DP=4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913788" y="5552878"/>
            <a:ext cx="6741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路</a:t>
            </a:r>
            <a:r>
              <a:rPr lang="en-US" altLang="zh-CN" dirty="0">
                <a:solidFill>
                  <a:srgbClr val="FF0000"/>
                </a:solidFill>
              </a:rPr>
              <a:t>model</a:t>
            </a:r>
            <a:r>
              <a:rPr lang="zh-CN" altLang="en-US" dirty="0">
                <a:solidFill>
                  <a:srgbClr val="FF0000"/>
                </a:solidFill>
              </a:rPr>
              <a:t>吃单独的</a:t>
            </a:r>
            <a:r>
              <a:rPr lang="zh-CN" altLang="en-US" dirty="0" smtClean="0">
                <a:solidFill>
                  <a:srgbClr val="FF0000"/>
                </a:solidFill>
              </a:rPr>
              <a:t>数据，与其他路</a:t>
            </a:r>
            <a:r>
              <a:rPr lang="en-US" altLang="zh-CN" dirty="0" smtClean="0">
                <a:solidFill>
                  <a:srgbClr val="FF0000"/>
                </a:solidFill>
              </a:rPr>
              <a:t>model</a:t>
            </a:r>
            <a:r>
              <a:rPr lang="zh-CN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CN" dirty="0" smtClean="0">
                <a:solidFill>
                  <a:srgbClr val="FF0000"/>
                </a:solidFill>
              </a:rPr>
              <a:t>zero</a:t>
            </a:r>
            <a:r>
              <a:rPr lang="zh-CN" altLang="en-US" dirty="0" smtClean="0">
                <a:solidFill>
                  <a:srgbClr val="FF0000"/>
                </a:solidFill>
              </a:rPr>
              <a:t>显存切分传播。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17810" y="2108956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目录：</a:t>
            </a:r>
            <a:endParaRPr lang="en-US" altLang="zh-CN" sz="2800" dirty="0" smtClean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DP</a:t>
            </a:r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PP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TP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6" name="Picture 2" descr="http://121.199.45.168:13011/img/3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72897"/>
            <a:ext cx="4691819" cy="163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448306" y="343688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TP</a:t>
            </a:r>
            <a:r>
              <a:rPr lang="zh-CN" altLang="en-US" sz="2800" dirty="0" smtClean="0"/>
              <a:t>原理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644203" y="2503565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正常单卡</a:t>
            </a:r>
            <a:r>
              <a:rPr lang="en-US" altLang="zh-CN" dirty="0" err="1" smtClean="0"/>
              <a:t>MatMul</a:t>
            </a:r>
            <a:r>
              <a:rPr lang="en-US" altLang="zh-CN" dirty="0" smtClean="0"/>
              <a:t>()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27146" y="1126405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</a:t>
            </a:r>
            <a:r>
              <a:rPr lang="zh-CN" altLang="en-US" dirty="0" smtClean="0"/>
              <a:t>矩阵按列切开，放到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</a:t>
            </a:r>
            <a:endParaRPr lang="zh-CN" altLang="en-US" dirty="0"/>
          </a:p>
        </p:txBody>
      </p:sp>
      <p:pic>
        <p:nvPicPr>
          <p:cNvPr id="11270" name="Picture 6" descr="http://121.199.45.168:13011/img/3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755234"/>
            <a:ext cx="4534316" cy="111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121.199.45.168:13011/img/3_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3354014"/>
            <a:ext cx="4809458" cy="27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884623" y="396029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b,s,h</a:t>
            </a:r>
            <a:r>
              <a:rPr lang="en-US" altLang="zh-CN" dirty="0" smtClean="0"/>
              <a:t>’)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9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48306" y="343688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DP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TP</a:t>
            </a:r>
            <a:r>
              <a:rPr lang="zh-CN" altLang="en-US" sz="2800" dirty="0" smtClean="0"/>
              <a:t>的计算关系</a:t>
            </a:r>
            <a:endParaRPr lang="zh-CN" altLang="en-US" sz="2800" dirty="0"/>
          </a:p>
        </p:txBody>
      </p:sp>
      <p:pic>
        <p:nvPicPr>
          <p:cNvPr id="14338" name="Picture 2" descr="http://121.199.45.168:13011/img/3_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3" y="3183205"/>
            <a:ext cx="4786411" cy="350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045919" y="1291263"/>
            <a:ext cx="42330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）通讯量</a:t>
            </a:r>
            <a:endParaRPr lang="en-US" altLang="zh-CN" dirty="0" smtClean="0"/>
          </a:p>
          <a:p>
            <a:r>
              <a:rPr lang="en-US" altLang="zh-CN" dirty="0" smtClean="0"/>
              <a:t>TP</a:t>
            </a:r>
            <a:r>
              <a:rPr lang="zh-CN" altLang="en-US" dirty="0" smtClean="0"/>
              <a:t>通讯量总是很大，比如</a:t>
            </a:r>
            <a:r>
              <a:rPr lang="en-US" altLang="zh-CN" dirty="0" smtClean="0"/>
              <a:t>x=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100,2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w=</a:t>
            </a:r>
            <a:r>
              <a:rPr lang="en-US" altLang="zh-CN" dirty="0" smtClean="0"/>
              <a:t>(2,300)</a:t>
            </a:r>
            <a:r>
              <a:rPr lang="zh-CN" altLang="en-US" dirty="0"/>
              <a:t>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x@w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100,300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TP</a:t>
            </a:r>
            <a:r>
              <a:rPr lang="zh-CN" altLang="en-US" dirty="0" smtClean="0"/>
              <a:t>需要在卡间同步（</a:t>
            </a:r>
            <a:r>
              <a:rPr lang="en-US" altLang="zh-CN" dirty="0" smtClean="0"/>
              <a:t>100,300</a:t>
            </a:r>
            <a:r>
              <a:rPr lang="zh-CN" altLang="en-US" dirty="0" smtClean="0"/>
              <a:t>）大小的矩阵。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相比</a:t>
            </a:r>
            <a:r>
              <a:rPr lang="en-US" altLang="zh-CN" dirty="0" smtClean="0"/>
              <a:t>DP</a:t>
            </a:r>
            <a:r>
              <a:rPr lang="zh-CN" altLang="en-US" dirty="0" smtClean="0"/>
              <a:t>来说，</a:t>
            </a:r>
            <a:r>
              <a:rPr lang="en-US" altLang="zh-CN" dirty="0" smtClean="0"/>
              <a:t>DP</a:t>
            </a:r>
            <a:r>
              <a:rPr lang="zh-CN" altLang="en-US" dirty="0" smtClean="0"/>
              <a:t>只需要同步</a:t>
            </a:r>
            <a:r>
              <a:rPr lang="en-US" altLang="zh-CN" dirty="0" smtClean="0"/>
              <a:t>(2,300)</a:t>
            </a:r>
            <a:r>
              <a:rPr lang="zh-CN" altLang="en-US" dirty="0" smtClean="0"/>
              <a:t>这样的一个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，明显通讯量要小。</a:t>
            </a:r>
            <a:endParaRPr lang="en-US" altLang="zh-CN" dirty="0" smtClean="0"/>
          </a:p>
        </p:txBody>
      </p:sp>
      <p:pic>
        <p:nvPicPr>
          <p:cNvPr id="2050" name="Picture 2" descr="fsdp + t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2" y="952711"/>
            <a:ext cx="5329834" cy="207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045919" y="3682367"/>
            <a:ext cx="42330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）异步化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DP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FWD</a:t>
            </a:r>
            <a:r>
              <a:rPr lang="zh-CN" altLang="en-US" dirty="0" smtClean="0"/>
              <a:t>时可以预先从其他</a:t>
            </a:r>
            <a:r>
              <a:rPr lang="en-US" altLang="zh-CN" dirty="0" smtClean="0"/>
              <a:t>GPU</a:t>
            </a:r>
            <a:r>
              <a:rPr lang="zh-CN" altLang="en-US" dirty="0"/>
              <a:t>拿</a:t>
            </a:r>
            <a:r>
              <a:rPr lang="zh-CN" altLang="en-US" dirty="0" smtClean="0"/>
              <a:t>回即将使用的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；在</a:t>
            </a:r>
            <a:r>
              <a:rPr lang="en-US" altLang="zh-CN" dirty="0" smtClean="0"/>
              <a:t>BWD</a:t>
            </a:r>
            <a:r>
              <a:rPr lang="zh-CN" altLang="en-US" dirty="0" smtClean="0"/>
              <a:t>时可以一边算</a:t>
            </a:r>
            <a:r>
              <a:rPr lang="en-US" altLang="zh-CN" dirty="0" smtClean="0"/>
              <a:t>gradient</a:t>
            </a:r>
            <a:r>
              <a:rPr lang="zh-CN" altLang="en-US" dirty="0" smtClean="0"/>
              <a:t>，一边把算好的同步给其他卡。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TP</a:t>
            </a:r>
            <a:r>
              <a:rPr lang="zh-CN" altLang="en-US" dirty="0" smtClean="0"/>
              <a:t>则需要在分设备计算后，同步矩阵到一张卡上，之后才能继续</a:t>
            </a:r>
            <a:r>
              <a:rPr lang="en-US" altLang="zh-CN" dirty="0" smtClean="0"/>
              <a:t>FWD</a:t>
            </a:r>
            <a:r>
              <a:rPr lang="zh-CN" altLang="en-US" dirty="0" smtClean="0"/>
              <a:t>或</a:t>
            </a:r>
            <a:r>
              <a:rPr lang="en-US" altLang="zh-CN" dirty="0" smtClean="0"/>
              <a:t>BWD</a:t>
            </a:r>
            <a:r>
              <a:rPr lang="zh-CN" altLang="en-US" dirty="0" smtClean="0"/>
              <a:t>，阻塞性强，需要低延迟通讯。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6109442" y="6241478"/>
            <a:ext cx="509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综上，</a:t>
            </a:r>
            <a:r>
              <a:rPr lang="en-US" altLang="zh-CN" dirty="0" smtClean="0">
                <a:solidFill>
                  <a:srgbClr val="FF0000"/>
                </a:solidFill>
              </a:rPr>
              <a:t>TP</a:t>
            </a:r>
            <a:r>
              <a:rPr lang="zh-CN" altLang="en-US" dirty="0" smtClean="0">
                <a:solidFill>
                  <a:srgbClr val="FF0000"/>
                </a:solidFill>
              </a:rPr>
              <a:t>并行不应该跨</a:t>
            </a:r>
            <a:r>
              <a:rPr lang="en-US" altLang="zh-CN" dirty="0" smtClean="0">
                <a:solidFill>
                  <a:srgbClr val="FF0000"/>
                </a:solidFill>
              </a:rPr>
              <a:t>Node</a:t>
            </a:r>
            <a:r>
              <a:rPr lang="zh-CN" altLang="en-US" dirty="0" smtClean="0">
                <a:solidFill>
                  <a:srgbClr val="FF0000"/>
                </a:solidFill>
              </a:rPr>
              <a:t>，应该使用</a:t>
            </a:r>
            <a:r>
              <a:rPr lang="en-US" altLang="zh-CN" dirty="0" smtClean="0">
                <a:solidFill>
                  <a:srgbClr val="FF0000"/>
                </a:solidFill>
              </a:rPr>
              <a:t>NVLINK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65660" y="357854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TP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PP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DP</a:t>
            </a:r>
            <a:r>
              <a:rPr lang="zh-CN" altLang="en-US" sz="2800" dirty="0" smtClean="0"/>
              <a:t>的计算关系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855921" y="1548225"/>
            <a:ext cx="718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台</a:t>
            </a:r>
            <a:r>
              <a:rPr lang="en-US" altLang="zh-CN" dirty="0" smtClean="0"/>
              <a:t>8</a:t>
            </a:r>
            <a:r>
              <a:rPr lang="zh-CN" altLang="en-US" dirty="0" smtClean="0"/>
              <a:t>卡</a:t>
            </a:r>
            <a:r>
              <a:rPr lang="en-US" altLang="zh-CN" dirty="0" smtClean="0"/>
              <a:t>A100</a:t>
            </a:r>
            <a:r>
              <a:rPr lang="zh-CN" altLang="en-US" dirty="0" smtClean="0"/>
              <a:t>，累计：</a:t>
            </a:r>
            <a:r>
              <a:rPr lang="en-US" altLang="zh-CN" dirty="0" smtClean="0"/>
              <a:t>16</a:t>
            </a:r>
            <a:r>
              <a:rPr lang="zh-CN" altLang="en-US" dirty="0" smtClean="0"/>
              <a:t>张卡，使用</a:t>
            </a:r>
            <a:r>
              <a:rPr lang="en-US" altLang="zh-CN" dirty="0" smtClean="0"/>
              <a:t>TP+PP+DP</a:t>
            </a:r>
            <a:r>
              <a:rPr lang="zh-CN" altLang="en-US" dirty="0" smtClean="0"/>
              <a:t>全并行，这里预设</a:t>
            </a:r>
            <a:r>
              <a:rPr lang="en-US" altLang="zh-CN" dirty="0" smtClean="0"/>
              <a:t>PP=2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6026" y="3437935"/>
            <a:ext cx="501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假设</a:t>
            </a:r>
            <a:r>
              <a:rPr lang="en-US" altLang="zh-CN" dirty="0" smtClean="0"/>
              <a:t>T</a:t>
            </a:r>
            <a:r>
              <a:rPr lang="en-US" altLang="zh-CN" dirty="0" smtClean="0"/>
              <a:t>P=2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则</a:t>
            </a:r>
            <a:r>
              <a:rPr lang="en-US" altLang="zh-CN" dirty="0" smtClean="0"/>
              <a:t>PP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个阶段各需要</a:t>
            </a:r>
            <a:r>
              <a:rPr lang="en-US" altLang="zh-CN" dirty="0" smtClean="0"/>
              <a:t>2</a:t>
            </a:r>
            <a:r>
              <a:rPr lang="zh-CN" altLang="en-US" dirty="0" smtClean="0"/>
              <a:t>张卡。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所以，每一路</a:t>
            </a:r>
            <a:r>
              <a:rPr lang="en-US" altLang="zh-CN" dirty="0" smtClean="0"/>
              <a:t>PP</a:t>
            </a:r>
            <a:r>
              <a:rPr lang="zh-CN" altLang="en-US" dirty="0" smtClean="0"/>
              <a:t>需要吃掉</a:t>
            </a:r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2=4</a:t>
            </a:r>
            <a:r>
              <a:rPr lang="zh-CN" altLang="en-US" dirty="0" smtClean="0"/>
              <a:t>张卡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16</a:t>
            </a:r>
            <a:r>
              <a:rPr lang="zh-CN" altLang="en-US" dirty="0" smtClean="0"/>
              <a:t>张卡可以</a:t>
            </a:r>
            <a:r>
              <a:rPr lang="en-US" altLang="zh-CN" dirty="0" smtClean="0"/>
              <a:t>DP</a:t>
            </a:r>
            <a:r>
              <a:rPr lang="zh-CN" altLang="en-US" dirty="0" smtClean="0"/>
              <a:t>成</a:t>
            </a:r>
            <a:r>
              <a:rPr lang="en-US" altLang="zh-CN" dirty="0" smtClean="0"/>
              <a:t>4</a:t>
            </a:r>
            <a:r>
              <a:rPr lang="zh-CN" altLang="en-US" dirty="0" smtClean="0"/>
              <a:t>路。</a:t>
            </a:r>
            <a:endParaRPr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2036905" y="2756023"/>
            <a:ext cx="1248629" cy="580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case1</a:t>
            </a:r>
            <a:endParaRPr lang="zh-CN" altLang="en-US" sz="1100" dirty="0"/>
          </a:p>
        </p:txBody>
      </p:sp>
      <p:sp>
        <p:nvSpPr>
          <p:cNvPr id="15" name="椭圆 14"/>
          <p:cNvSpPr/>
          <p:nvPr/>
        </p:nvSpPr>
        <p:spPr>
          <a:xfrm>
            <a:off x="8301606" y="2756022"/>
            <a:ext cx="1248629" cy="580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case2</a:t>
            </a:r>
            <a:endParaRPr lang="zh-CN" altLang="en-US" sz="11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447609" y="3437935"/>
            <a:ext cx="501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假设</a:t>
            </a:r>
            <a:r>
              <a:rPr lang="en-US" altLang="zh-CN" dirty="0" smtClean="0"/>
              <a:t>TP=4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PP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个阶段各需要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所以，每一路</a:t>
            </a:r>
            <a:r>
              <a:rPr lang="en-US" altLang="zh-CN" dirty="0"/>
              <a:t>PP</a:t>
            </a:r>
            <a:r>
              <a:rPr lang="zh-CN" altLang="en-US" dirty="0"/>
              <a:t>需要吃掉</a:t>
            </a:r>
            <a:r>
              <a:rPr lang="en-US" altLang="zh-CN" dirty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4=8</a:t>
            </a:r>
            <a:r>
              <a:rPr lang="zh-CN" altLang="en-US" dirty="0" smtClean="0"/>
              <a:t>张</a:t>
            </a:r>
            <a:r>
              <a:rPr lang="zh-CN" altLang="en-US" dirty="0"/>
              <a:t>卡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16</a:t>
            </a:r>
            <a:r>
              <a:rPr lang="zh-CN" altLang="en-US" dirty="0"/>
              <a:t>张卡可以</a:t>
            </a:r>
            <a:r>
              <a:rPr lang="en-US" altLang="zh-CN" dirty="0"/>
              <a:t>DP</a:t>
            </a:r>
            <a:r>
              <a:rPr lang="zh-CN" altLang="en-US" dirty="0" smtClean="0"/>
              <a:t>成</a:t>
            </a:r>
            <a:r>
              <a:rPr lang="en-US" altLang="zh-CN" dirty="0" smtClean="0"/>
              <a:t>2</a:t>
            </a:r>
            <a:r>
              <a:rPr lang="zh-CN" altLang="en-US" dirty="0" smtClean="0"/>
              <a:t>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62618" y="4857379"/>
            <a:ext cx="11005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逻辑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CN" dirty="0" smtClean="0">
                <a:solidFill>
                  <a:srgbClr val="FF0000"/>
                </a:solidFill>
              </a:rPr>
              <a:t>TP</a:t>
            </a:r>
            <a:r>
              <a:rPr lang="zh-CN" altLang="en-US" dirty="0" smtClean="0">
                <a:solidFill>
                  <a:srgbClr val="FF0000"/>
                </a:solidFill>
              </a:rPr>
              <a:t>不要超过</a:t>
            </a:r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r>
              <a:rPr lang="zh-CN" altLang="en-US" dirty="0" smtClean="0">
                <a:solidFill>
                  <a:srgbClr val="FF0000"/>
                </a:solidFill>
              </a:rPr>
              <a:t>，因为单机只有</a:t>
            </a:r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r>
              <a:rPr lang="zh-CN" altLang="en-US" dirty="0" smtClean="0">
                <a:solidFill>
                  <a:srgbClr val="FF0000"/>
                </a:solidFill>
              </a:rPr>
              <a:t>卡</a:t>
            </a:r>
            <a:r>
              <a:rPr lang="zh-CN" altLang="en-US" dirty="0" smtClean="0">
                <a:solidFill>
                  <a:srgbClr val="FF0000"/>
                </a:solidFill>
              </a:rPr>
              <a:t>，这样才能保证走</a:t>
            </a:r>
            <a:r>
              <a:rPr lang="en-US" altLang="zh-CN" dirty="0" smtClean="0">
                <a:solidFill>
                  <a:srgbClr val="FF0000"/>
                </a:solidFill>
              </a:rPr>
              <a:t>NVLINK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）先</a:t>
            </a:r>
            <a:r>
              <a:rPr lang="zh-CN" altLang="en-US" dirty="0" smtClean="0">
                <a:solidFill>
                  <a:srgbClr val="FF0000"/>
                </a:solidFill>
              </a:rPr>
              <a:t>逐步加</a:t>
            </a:r>
            <a:r>
              <a:rPr lang="en-US" altLang="zh-CN" dirty="0" smtClean="0">
                <a:solidFill>
                  <a:srgbClr val="FF0000"/>
                </a:solidFill>
              </a:rPr>
              <a:t>PP</a:t>
            </a:r>
            <a:r>
              <a:rPr lang="zh-CN" altLang="en-US" dirty="0" smtClean="0">
                <a:solidFill>
                  <a:srgbClr val="FF0000"/>
                </a:solidFill>
              </a:rPr>
              <a:t>，随着</a:t>
            </a:r>
            <a:r>
              <a:rPr lang="en-US" altLang="zh-CN" dirty="0" smtClean="0">
                <a:solidFill>
                  <a:srgbClr val="FF0000"/>
                </a:solidFill>
              </a:rPr>
              <a:t>layers</a:t>
            </a:r>
            <a:r>
              <a:rPr lang="zh-CN" altLang="en-US" dirty="0" smtClean="0">
                <a:solidFill>
                  <a:srgbClr val="FF0000"/>
                </a:solidFill>
              </a:rPr>
              <a:t>拆分到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卡，对单卡来说可能就不会</a:t>
            </a:r>
            <a:r>
              <a:rPr lang="en-US" altLang="zh-CN" dirty="0" smtClean="0">
                <a:solidFill>
                  <a:srgbClr val="FF0000"/>
                </a:solidFill>
              </a:rPr>
              <a:t>OOM</a:t>
            </a:r>
            <a:r>
              <a:rPr lang="zh-CN" altLang="en-US" dirty="0" smtClean="0">
                <a:solidFill>
                  <a:srgbClr val="FF0000"/>
                </a:solidFill>
              </a:rPr>
              <a:t>了；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在此情况下，可以辅助</a:t>
            </a:r>
            <a:r>
              <a:rPr lang="en-US" altLang="zh-CN" dirty="0" smtClean="0">
                <a:solidFill>
                  <a:srgbClr val="FF0000"/>
                </a:solidFill>
              </a:rPr>
              <a:t>TP</a:t>
            </a:r>
            <a:r>
              <a:rPr lang="zh-CN" altLang="en-US" dirty="0" smtClean="0">
                <a:solidFill>
                  <a:srgbClr val="FF0000"/>
                </a:solidFill>
              </a:rPr>
              <a:t>把</a:t>
            </a:r>
            <a:r>
              <a:rPr lang="en-US" altLang="zh-CN" dirty="0" smtClean="0">
                <a:solidFill>
                  <a:srgbClr val="FF0000"/>
                </a:solidFill>
              </a:rPr>
              <a:t>tensor</a:t>
            </a:r>
            <a:r>
              <a:rPr lang="zh-CN" altLang="en-US" dirty="0" smtClean="0">
                <a:solidFill>
                  <a:srgbClr val="FF0000"/>
                </a:solidFill>
              </a:rPr>
              <a:t>拆到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卡，降低</a:t>
            </a:r>
            <a:r>
              <a:rPr lang="en-US" altLang="zh-CN" dirty="0" smtClean="0">
                <a:solidFill>
                  <a:srgbClr val="FF0000"/>
                </a:solidFill>
              </a:rPr>
              <a:t>PP</a:t>
            </a:r>
            <a:r>
              <a:rPr lang="zh-CN" altLang="en-US" dirty="0" smtClean="0">
                <a:solidFill>
                  <a:srgbClr val="FF0000"/>
                </a:solidFill>
              </a:rPr>
              <a:t>单个阶段对卡的显存</a:t>
            </a:r>
            <a:r>
              <a:rPr lang="zh-CN" altLang="en-US" dirty="0" smtClean="0">
                <a:solidFill>
                  <a:srgbClr val="FF0000"/>
                </a:solidFill>
              </a:rPr>
              <a:t>压力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DP</a:t>
            </a:r>
            <a:r>
              <a:rPr lang="zh-CN" altLang="en-US" dirty="0" smtClean="0">
                <a:solidFill>
                  <a:srgbClr val="FF0000"/>
                </a:solidFill>
              </a:rPr>
              <a:t>是自然而然得到的</a:t>
            </a:r>
            <a:r>
              <a:rPr lang="zh-CN" altLang="en-US" dirty="0" smtClean="0">
                <a:solidFill>
                  <a:srgbClr val="FF0000"/>
                </a:solidFill>
              </a:rPr>
              <a:t>，也就是</a:t>
            </a:r>
            <a:r>
              <a:rPr lang="en-US" altLang="zh-CN" dirty="0" smtClean="0">
                <a:solidFill>
                  <a:srgbClr val="FF0000"/>
                </a:solidFill>
              </a:rPr>
              <a:t>DP=</a:t>
            </a:r>
            <a:r>
              <a:rPr lang="zh-CN" altLang="en-US" dirty="0" smtClean="0">
                <a:solidFill>
                  <a:srgbClr val="FF0000"/>
                </a:solidFill>
              </a:rPr>
              <a:t>总卡数</a:t>
            </a:r>
            <a:r>
              <a:rPr lang="en-US" altLang="zh-CN" dirty="0" smtClean="0">
                <a:solidFill>
                  <a:srgbClr val="FF0000"/>
                </a:solidFill>
              </a:rPr>
              <a:t>/PP/TP</a:t>
            </a:r>
            <a:r>
              <a:rPr lang="zh-CN" altLang="en-US" dirty="0" smtClean="0">
                <a:solidFill>
                  <a:srgbClr val="FF0000"/>
                </a:solidFill>
              </a:rPr>
              <a:t>，不需要主动控制</a:t>
            </a:r>
            <a:r>
              <a:rPr lang="zh-CN" altLang="en-US" dirty="0" smtClean="0">
                <a:solidFill>
                  <a:srgbClr val="FF0000"/>
                </a:solidFill>
              </a:rPr>
              <a:t>。但是开</a:t>
            </a:r>
            <a:r>
              <a:rPr lang="en-US" altLang="zh-CN" dirty="0" smtClean="0">
                <a:solidFill>
                  <a:srgbClr val="FF0000"/>
                </a:solidFill>
              </a:rPr>
              <a:t>DP Zero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offload,fp16</a:t>
            </a:r>
            <a:r>
              <a:rPr lang="zh-CN" altLang="en-US" dirty="0" smtClean="0">
                <a:solidFill>
                  <a:srgbClr val="FF0000"/>
                </a:solidFill>
              </a:rPr>
              <a:t>可以进一步降单卡显存；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09" y="881074"/>
            <a:ext cx="1934496" cy="17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4792" y="961226"/>
            <a:ext cx="68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硬件</a:t>
            </a:r>
            <a:r>
              <a:rPr lang="zh-CN" altLang="en-US" sz="2800" dirty="0"/>
              <a:t>背景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CPU-&gt; GPU-&gt;</a:t>
            </a:r>
            <a:r>
              <a:rPr lang="en-US" altLang="zh-CN" sz="2800" dirty="0"/>
              <a:t> </a:t>
            </a:r>
            <a:r>
              <a:rPr lang="en-US" altLang="zh-CN" sz="2800" dirty="0" err="1" smtClean="0"/>
              <a:t>NVLink</a:t>
            </a:r>
            <a:r>
              <a:rPr lang="en-US" altLang="zh-CN" sz="2800" dirty="0" smtClean="0"/>
              <a:t>-&gt;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InfiniBand</a:t>
            </a:r>
            <a:endParaRPr lang="zh-CN" altLang="en-US" sz="2800" dirty="0"/>
          </a:p>
        </p:txBody>
      </p:sp>
      <p:sp>
        <p:nvSpPr>
          <p:cNvPr id="3" name="AutoShape 2" descr="How to Buy a Workstation with NVLink | Puget System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8" y="1929700"/>
            <a:ext cx="3769798" cy="21427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" y="3780866"/>
            <a:ext cx="5019740" cy="3077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48" y="1839353"/>
            <a:ext cx="5664381" cy="23234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882" y="4517706"/>
            <a:ext cx="5468511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87178" y="7278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总结</a:t>
            </a:r>
            <a:endParaRPr lang="en-US" altLang="zh-CN" sz="2800" dirty="0" smtClean="0"/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7845" y="2001586"/>
            <a:ext cx="10214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Deepspeed</a:t>
            </a:r>
            <a:r>
              <a:rPr lang="zh-CN" altLang="en-US" dirty="0" smtClean="0"/>
              <a:t>：微软</a:t>
            </a:r>
            <a:r>
              <a:rPr lang="en-US" altLang="zh-CN" dirty="0" smtClean="0"/>
              <a:t>torch</a:t>
            </a:r>
            <a:r>
              <a:rPr lang="zh-CN" altLang="en-US" dirty="0" smtClean="0"/>
              <a:t>分布式框架，主打</a:t>
            </a:r>
            <a:r>
              <a:rPr lang="en-US" altLang="zh-CN" dirty="0" smtClean="0"/>
              <a:t>DP</a:t>
            </a:r>
            <a:r>
              <a:rPr lang="zh-CN" altLang="en-US" dirty="0" smtClean="0"/>
              <a:t>方案（也有</a:t>
            </a:r>
            <a:r>
              <a:rPr lang="en-US" altLang="zh-CN" dirty="0" smtClean="0"/>
              <a:t>PP</a:t>
            </a:r>
            <a:r>
              <a:rPr lang="zh-CN" altLang="en-US" dirty="0" smtClean="0"/>
              <a:t>能力），也就是每张卡都有完整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，但是通过</a:t>
            </a:r>
            <a:r>
              <a:rPr lang="en-US" altLang="zh-CN" dirty="0" err="1" smtClean="0"/>
              <a:t>ZeRO</a:t>
            </a:r>
            <a:r>
              <a:rPr lang="zh-CN" altLang="en-US" dirty="0" smtClean="0"/>
              <a:t>打散</a:t>
            </a:r>
            <a:r>
              <a:rPr lang="en-US" altLang="zh-CN" dirty="0" err="1" smtClean="0"/>
              <a:t>params,grad,optimizer</a:t>
            </a:r>
            <a:r>
              <a:rPr lang="zh-CN" altLang="en-US" dirty="0" smtClean="0"/>
              <a:t>显存或者</a:t>
            </a:r>
            <a:r>
              <a:rPr lang="en-US" altLang="zh-CN" dirty="0" smtClean="0"/>
              <a:t>offload 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，这样每张卡的常驻显存就很低了。好处是非常简单易用，不用懂底层原理，无侵入就可以用起来。</a:t>
            </a:r>
            <a:r>
              <a:rPr lang="zh-CN" altLang="en-US" dirty="0" smtClean="0"/>
              <a:t>坏处是要</a:t>
            </a:r>
            <a:r>
              <a:rPr lang="zh-CN" altLang="en-US" dirty="0" smtClean="0"/>
              <a:t>做到极致</a:t>
            </a:r>
            <a:endParaRPr lang="en-US" altLang="zh-CN" dirty="0" smtClean="0"/>
          </a:p>
          <a:p>
            <a:r>
              <a:rPr lang="zh-CN" altLang="en-US" dirty="0" smtClean="0"/>
              <a:t>的大规模训练，肯定还是不够的，但是日常</a:t>
            </a:r>
            <a:r>
              <a:rPr lang="zh-CN" altLang="en-US" dirty="0" smtClean="0"/>
              <a:t>搞微调应该没有问题。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934308" y="4206745"/>
            <a:ext cx="1021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Megatron</a:t>
            </a:r>
            <a:r>
              <a:rPr lang="en-US" altLang="zh-CN" dirty="0" smtClean="0">
                <a:solidFill>
                  <a:srgbClr val="FF0000"/>
                </a:solidFill>
              </a:rPr>
              <a:t>-LM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Nvidia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LLM</a:t>
            </a:r>
            <a:r>
              <a:rPr lang="zh-CN" altLang="en-US" dirty="0" smtClean="0"/>
              <a:t>分布式框架，主打</a:t>
            </a:r>
            <a:r>
              <a:rPr lang="en-US" altLang="zh-CN" dirty="0" smtClean="0"/>
              <a:t>TP/PP</a:t>
            </a:r>
            <a:r>
              <a:rPr lang="zh-CN" altLang="en-US" dirty="0" smtClean="0"/>
              <a:t>方案以及各种针对大模型的细节优化，需要侵入</a:t>
            </a:r>
            <a:endParaRPr lang="en-US" altLang="zh-CN" dirty="0" smtClean="0"/>
          </a:p>
          <a:p>
            <a:r>
              <a:rPr lang="zh-CN" altLang="en-US" dirty="0" smtClean="0"/>
              <a:t>到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结构内做优化，重代码侵入和底层原理理解，上手门槛预计极高。但是由于整体方案很彻底，</a:t>
            </a:r>
            <a:endParaRPr lang="en-US" altLang="zh-CN" dirty="0" smtClean="0"/>
          </a:p>
          <a:p>
            <a:r>
              <a:rPr lang="zh-CN" altLang="en-US" dirty="0" smtClean="0"/>
              <a:t>是</a:t>
            </a:r>
            <a:r>
              <a:rPr lang="zh-CN" altLang="en-US" dirty="0" smtClean="0"/>
              <a:t>用于支撑真正的</a:t>
            </a:r>
            <a:r>
              <a:rPr lang="en-US" altLang="zh-CN" dirty="0" err="1" smtClean="0"/>
              <a:t>pretrain</a:t>
            </a:r>
            <a:r>
              <a:rPr lang="zh-CN" altLang="en-US" dirty="0" smtClean="0"/>
              <a:t>大规模训练任务的</a:t>
            </a:r>
            <a:r>
              <a:rPr lang="zh-CN" altLang="en-US" dirty="0" smtClean="0"/>
              <a:t>。同时也要结合</a:t>
            </a:r>
            <a:r>
              <a:rPr lang="en-US" altLang="zh-CN" dirty="0" err="1" smtClean="0"/>
              <a:t>deepspeed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DP</a:t>
            </a:r>
            <a:r>
              <a:rPr lang="zh-CN" altLang="en-US" dirty="0" smtClean="0"/>
              <a:t>技术。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51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94406" y="161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NVIDIA NCCL</a:t>
            </a:r>
            <a:r>
              <a:rPr lang="zh-CN" altLang="en-US" sz="2800" dirty="0" smtClean="0"/>
              <a:t>集合通讯的原理</a:t>
            </a:r>
            <a:endParaRPr lang="zh-CN" altLang="en-US" sz="2800" dirty="0"/>
          </a:p>
        </p:txBody>
      </p:sp>
      <p:pic>
        <p:nvPicPr>
          <p:cNvPr id="2050" name="Picture 2" descr="https://www.hiascend.com/doc_center/source/zh/canncommercial/80RC3/developmentguide/hccl/hcclug/figure/zh-cn_image_00000020460404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63" y="1485630"/>
            <a:ext cx="3886703" cy="106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hiascend.com/doc_center/source/zh/canncommercial/80RC3/developmentguide/hccl/hcclug/figure/zh-cn_image_0000002082001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4" y="3668945"/>
            <a:ext cx="4088503" cy="9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89791" y="1052598"/>
            <a:ext cx="2909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Broadcast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/>
              <a:t>全局需要定一个</a:t>
            </a:r>
            <a:r>
              <a:rPr lang="en-US" altLang="zh-CN" sz="1200" dirty="0"/>
              <a:t>root</a:t>
            </a:r>
            <a:r>
              <a:rPr lang="zh-CN" altLang="en-US" sz="1200" dirty="0"/>
              <a:t>节点。</a:t>
            </a:r>
          </a:p>
        </p:txBody>
      </p:sp>
      <p:sp>
        <p:nvSpPr>
          <p:cNvPr id="6" name="矩形 5"/>
          <p:cNvSpPr/>
          <p:nvPr/>
        </p:nvSpPr>
        <p:spPr>
          <a:xfrm>
            <a:off x="647856" y="3042057"/>
            <a:ext cx="4435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AllGather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/>
              <a:t>每个节点都接收按照</a:t>
            </a:r>
            <a:r>
              <a:rPr lang="en-US" altLang="zh-CN" sz="1200" dirty="0"/>
              <a:t>rank id</a:t>
            </a:r>
            <a:r>
              <a:rPr lang="zh-CN" altLang="en-US" sz="1200" dirty="0"/>
              <a:t>重新排序后的数据集合，即每个节点的</a:t>
            </a:r>
            <a:r>
              <a:rPr lang="en-US" altLang="zh-CN" sz="1200" dirty="0" err="1"/>
              <a:t>AllGather</a:t>
            </a:r>
            <a:r>
              <a:rPr lang="zh-CN" altLang="en-US" sz="1200" dirty="0"/>
              <a:t>输出都是一样的。</a:t>
            </a:r>
          </a:p>
        </p:txBody>
      </p:sp>
      <p:pic>
        <p:nvPicPr>
          <p:cNvPr id="2054" name="Picture 6" descr="https://www.hiascend.com/doc_center/source/zh/canncommercial/80RC3/developmentguide/hccl/hcclug/figure/zh-cn_image_00000020458821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6" y="5524706"/>
            <a:ext cx="4138951" cy="9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53763" y="5117018"/>
            <a:ext cx="4435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Scatter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（散出）：</a:t>
            </a:r>
            <a:r>
              <a:rPr lang="en-US" altLang="zh-CN" sz="1200" dirty="0"/>
              <a:t>root</a:t>
            </a:r>
            <a:r>
              <a:rPr lang="zh-CN" altLang="en-US" sz="1200" dirty="0"/>
              <a:t>节点的数据均分并散布至其他</a:t>
            </a:r>
            <a:r>
              <a:rPr lang="en-US" altLang="zh-CN" sz="1200" dirty="0"/>
              <a:t>rank</a:t>
            </a:r>
            <a:endParaRPr lang="zh-CN" altLang="en-US" sz="1200" dirty="0"/>
          </a:p>
        </p:txBody>
      </p:sp>
      <p:pic>
        <p:nvPicPr>
          <p:cNvPr id="2056" name="Picture 8" descr="https://www.hiascend.com/doc_center/source/zh/canncommercial/80RC3/developmentguide/hccl/hcclug/figure/zh-cn_image_00000020460404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84" y="1582472"/>
            <a:ext cx="4775879" cy="131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6205176" y="893837"/>
            <a:ext cx="4007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Reduce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/>
              <a:t>将所有</a:t>
            </a:r>
            <a:r>
              <a:rPr lang="en-US" altLang="zh-CN" sz="1200" dirty="0"/>
              <a:t>rank</a:t>
            </a:r>
            <a:r>
              <a:rPr lang="zh-CN" altLang="en-US" sz="1200" dirty="0"/>
              <a:t>的</a:t>
            </a:r>
            <a:r>
              <a:rPr lang="en-US" altLang="zh-CN" sz="1200" dirty="0"/>
              <a:t>input</a:t>
            </a:r>
            <a:r>
              <a:rPr lang="zh-CN" altLang="en-US" sz="1200" dirty="0"/>
              <a:t>相加（或</a:t>
            </a:r>
            <a:r>
              <a:rPr lang="en-US" altLang="zh-CN" sz="1200" dirty="0"/>
              <a:t>prod/max/min</a:t>
            </a:r>
            <a:r>
              <a:rPr lang="zh-CN" altLang="en-US" sz="1200" dirty="0"/>
              <a:t>）后，再把结果发送到</a:t>
            </a:r>
            <a:r>
              <a:rPr lang="en-US" altLang="zh-CN" sz="1200" dirty="0"/>
              <a:t>root</a:t>
            </a:r>
            <a:r>
              <a:rPr lang="zh-CN" altLang="en-US" sz="1200" dirty="0"/>
              <a:t>节点的输出</a:t>
            </a:r>
            <a:r>
              <a:rPr lang="en-US" altLang="zh-CN" sz="1200" dirty="0"/>
              <a:t>buffer</a:t>
            </a:r>
            <a:endParaRPr lang="zh-CN" altLang="en-US" sz="1200" dirty="0"/>
          </a:p>
        </p:txBody>
      </p:sp>
      <p:pic>
        <p:nvPicPr>
          <p:cNvPr id="2058" name="Picture 10" descr="https://www.hiascend.com/doc_center/source/zh/canncommercial/80RC3/developmentguide/hccl/hcclug/figure/zh-cn_image_00000020458821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16" y="3569389"/>
            <a:ext cx="3524814" cy="1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205176" y="3042057"/>
            <a:ext cx="470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AllReduce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/>
              <a:t>所有节点的输入数据进行</a:t>
            </a:r>
            <a:r>
              <a:rPr lang="en-US" altLang="zh-CN" sz="1200" dirty="0"/>
              <a:t>reduce</a:t>
            </a:r>
            <a:r>
              <a:rPr lang="zh-CN" altLang="en-US" sz="1200" dirty="0"/>
              <a:t>操作后，再把结果发送到所有节点的输出</a:t>
            </a:r>
            <a:r>
              <a:rPr lang="en-US" altLang="zh-CN" sz="1200" dirty="0"/>
              <a:t>buffer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6138635" y="5117018"/>
            <a:ext cx="5722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ReduceScatter</a:t>
            </a:r>
            <a:r>
              <a:rPr lang="zh-CN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/>
              <a:t>所有</a:t>
            </a:r>
            <a:r>
              <a:rPr lang="en-US" altLang="zh-CN" sz="1200" dirty="0"/>
              <a:t>rank</a:t>
            </a:r>
            <a:r>
              <a:rPr lang="zh-CN" altLang="en-US" sz="1200" dirty="0"/>
              <a:t>的输入相加（或其他操作）后，再把结果按照</a:t>
            </a:r>
            <a:r>
              <a:rPr lang="en-US" altLang="zh-CN" sz="1200" dirty="0"/>
              <a:t>rank</a:t>
            </a:r>
            <a:r>
              <a:rPr lang="zh-CN" altLang="en-US" sz="1200" dirty="0"/>
              <a:t>编号均匀分散到各个</a:t>
            </a:r>
            <a:r>
              <a:rPr lang="en-US" altLang="zh-CN" sz="1200" dirty="0"/>
              <a:t>rank</a:t>
            </a:r>
            <a:r>
              <a:rPr lang="zh-CN" altLang="en-US" sz="1200" dirty="0"/>
              <a:t>的输出</a:t>
            </a:r>
            <a:r>
              <a:rPr lang="en-US" altLang="zh-CN" sz="1200" dirty="0"/>
              <a:t>buffer</a:t>
            </a:r>
            <a:r>
              <a:rPr lang="zh-CN" altLang="en-US" sz="1200" dirty="0"/>
              <a:t>，每个进程拿到其他进程</a:t>
            </a:r>
            <a:r>
              <a:rPr lang="en-US" altLang="zh-CN" sz="1200" dirty="0"/>
              <a:t>1/</a:t>
            </a:r>
            <a:r>
              <a:rPr lang="en-US" altLang="zh-CN" sz="1200" dirty="0" err="1"/>
              <a:t>ranksize</a:t>
            </a:r>
            <a:r>
              <a:rPr lang="zh-CN" altLang="en-US" sz="1200" dirty="0"/>
              <a:t>份的数据进行归约操作</a:t>
            </a:r>
          </a:p>
        </p:txBody>
      </p:sp>
      <p:pic>
        <p:nvPicPr>
          <p:cNvPr id="2060" name="Picture 12" descr="https://www.hiascend.com/doc_center/source/zh/canncommercial/80RC3/developmentguide/hccl/hcclug/figure/zh-cn_image_000000208200114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18" y="5719926"/>
            <a:ext cx="4454722" cy="11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794406" y="16139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NVIDIA NCCL</a:t>
            </a:r>
            <a:r>
              <a:rPr lang="zh-CN" altLang="en-US" sz="2800" dirty="0" smtClean="0"/>
              <a:t>集合通讯的示例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" y="752398"/>
            <a:ext cx="7998873" cy="32851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57" y="1043190"/>
            <a:ext cx="6998990" cy="35674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97" y="4105314"/>
            <a:ext cx="6301345" cy="27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21" y="824106"/>
            <a:ext cx="6841013" cy="28816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5037" y="160338"/>
            <a:ext cx="431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分布式训练的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种并行策略</a:t>
            </a:r>
            <a:endParaRPr lang="zh-CN" altLang="en-US" sz="2800" dirty="0"/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3846288"/>
            <a:ext cx="6167367" cy="29541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44909" y="971156"/>
            <a:ext cx="504497" cy="189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TP</a:t>
            </a:r>
            <a:endParaRPr lang="zh-CN" altLang="en-US" sz="11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27" y="4471937"/>
            <a:ext cx="5606796" cy="18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17810" y="2108956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目录：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DP</a:t>
            </a:r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PP</a:t>
            </a:r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TP</a:t>
            </a:r>
            <a:endParaRPr lang="zh-CN" altLang="en-US" sz="2800" dirty="0"/>
          </a:p>
        </p:txBody>
      </p:sp>
      <p:sp>
        <p:nvSpPr>
          <p:cNvPr id="6" name="AutoShape 2" descr="DeepSpeed 通过系统优化加速大模型推理－AIGC－365文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3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1878" y="310868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DP </a:t>
            </a:r>
            <a:r>
              <a:rPr lang="zh-CN" altLang="en-US" sz="2800" dirty="0" smtClean="0"/>
              <a:t>降低显存的</a:t>
            </a:r>
            <a:r>
              <a:rPr lang="en-US" altLang="zh-CN" sz="2800" dirty="0"/>
              <a:t>4</a:t>
            </a:r>
            <a:r>
              <a:rPr lang="zh-CN" altLang="en-US" sz="2800" dirty="0" smtClean="0"/>
              <a:t>种细节策略</a:t>
            </a:r>
            <a:endParaRPr lang="zh-CN" altLang="en-US" sz="2800" dirty="0"/>
          </a:p>
        </p:txBody>
      </p:sp>
      <p:pic>
        <p:nvPicPr>
          <p:cNvPr id="1026" name="Picture 2" descr="https://basicv8vc.github.io/images/zero/DeepSpeed-Image-1.png#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9" y="1628155"/>
            <a:ext cx="4561468" cy="18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194842" y="1273506"/>
            <a:ext cx="99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ZeRO</a:t>
            </a:r>
            <a:r>
              <a:rPr lang="en-US" altLang="zh-CN" dirty="0" smtClean="0"/>
              <a:t> DP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53189" y="1273506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ZeRO</a:t>
            </a:r>
            <a:r>
              <a:rPr lang="en-US" altLang="zh-CN" dirty="0" smtClean="0"/>
              <a:t> Offload</a:t>
            </a:r>
            <a:endParaRPr lang="zh-CN" altLang="en-US" dirty="0"/>
          </a:p>
        </p:txBody>
      </p:sp>
      <p:pic>
        <p:nvPicPr>
          <p:cNvPr id="1030" name="Picture 6" descr="https://aisholar.s3.ap-northeast-1.amazonaws.com/media/February2021/%E3%82%B9%E3%82%AF%E3%83%AA%E3%83%BC%E3%83%B3%E3%82%B7%E3%83%A7%E3%83%83%E3%83%88_2021-02-22_14.21.09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78" y="1706239"/>
            <a:ext cx="5792529" cy="148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isholar.s3.ap-northeast-1.amazonaws.com/media/February2021/%E3%82%B9%E3%82%AF%E3%83%AA%E3%83%BC%E3%83%B3%E3%82%B7%E3%83%A7%E3%83%83%E3%83%88_2021-02-22_14.19.00-m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635"/>
            <a:ext cx="4276649" cy="19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911885" y="3888973"/>
            <a:ext cx="139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ZeRO</a:t>
            </a:r>
            <a:r>
              <a:rPr lang="en-US" altLang="zh-CN" dirty="0" smtClean="0"/>
              <a:t> float16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583452" y="2673831"/>
            <a:ext cx="813501" cy="214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CPU-&gt;GPU</a:t>
            </a:r>
            <a:endParaRPr lang="zh-CN" altLang="en-US" sz="1050" dirty="0"/>
          </a:p>
        </p:txBody>
      </p:sp>
      <p:pic>
        <p:nvPicPr>
          <p:cNvPr id="1034" name="Picture 10" descr="https://files.mdnice.com/user/26218/e5f4d753-a8b4-4a93-9bb7-029ffee53f1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64" y="4507662"/>
            <a:ext cx="2090964" cy="19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ic1.zhimg.com/v2-d0af9d03ba9149b360426b06f56a481a_1440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13" y="3692200"/>
            <a:ext cx="3318514" cy="23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8287" y="4622450"/>
            <a:ext cx="9125081" cy="23080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99943" y="-38060"/>
            <a:ext cx="323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ZeRO</a:t>
            </a:r>
            <a:r>
              <a:rPr lang="en-US" altLang="zh-CN" sz="2800" dirty="0" smtClean="0"/>
              <a:t> DP</a:t>
            </a:r>
            <a:r>
              <a:rPr lang="zh-CN" altLang="en-US" sz="2800" dirty="0" smtClean="0"/>
              <a:t>的工作原理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" y="5155535"/>
            <a:ext cx="3660019" cy="10179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951" y="4893925"/>
            <a:ext cx="34788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每个</a:t>
            </a:r>
            <a:r>
              <a:rPr lang="en-US" altLang="zh-CN" sz="1100" dirty="0" smtClean="0"/>
              <a:t>GPU</a:t>
            </a:r>
            <a:r>
              <a:rPr lang="zh-CN" altLang="en-US" sz="1100" dirty="0" smtClean="0"/>
              <a:t>发送数据给其他</a:t>
            </a:r>
            <a:r>
              <a:rPr lang="en-US" altLang="zh-CN" sz="1100" dirty="0" smtClean="0"/>
              <a:t>GPU</a:t>
            </a:r>
            <a:r>
              <a:rPr lang="zh-CN" altLang="en-US" sz="1100" dirty="0" smtClean="0"/>
              <a:t>，每个</a:t>
            </a:r>
            <a:r>
              <a:rPr lang="en-US" altLang="zh-CN" sz="1100" dirty="0" smtClean="0"/>
              <a:t>GPU</a:t>
            </a:r>
            <a:r>
              <a:rPr lang="zh-CN" altLang="en-US" sz="1100" dirty="0" smtClean="0"/>
              <a:t>拿到完整数据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44" y="4743201"/>
            <a:ext cx="4499047" cy="20665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724091" y="1219234"/>
            <a:ext cx="3292928" cy="5711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20" y="1633305"/>
            <a:ext cx="4339799" cy="136497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95276" y="1250943"/>
            <a:ext cx="2246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先</a:t>
            </a:r>
            <a:r>
              <a:rPr lang="en-US" altLang="zh-CN" sz="1100" dirty="0" smtClean="0"/>
              <a:t>reduce</a:t>
            </a:r>
            <a:r>
              <a:rPr lang="zh-CN" altLang="en-US" sz="1100" dirty="0" smtClean="0"/>
              <a:t>到一起，再</a:t>
            </a:r>
            <a:r>
              <a:rPr lang="en-US" altLang="zh-CN" sz="1100" dirty="0" smtClean="0"/>
              <a:t>scatter</a:t>
            </a:r>
            <a:r>
              <a:rPr lang="zh-CN" altLang="en-US" sz="1100" dirty="0" smtClean="0"/>
              <a:t>散出去</a:t>
            </a:r>
            <a:endParaRPr lang="zh-CN" altLang="en-US" sz="1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71" y="3119029"/>
            <a:ext cx="4666801" cy="2095739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4" y="605911"/>
            <a:ext cx="6679933" cy="41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53421" y="152248"/>
            <a:ext cx="574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ZeRO</a:t>
            </a:r>
            <a:r>
              <a:rPr lang="en-US" altLang="zh-CN" sz="2800" dirty="0" smtClean="0"/>
              <a:t> DP – Stage 1 </a:t>
            </a:r>
            <a:r>
              <a:rPr lang="zh-CN" altLang="en-US" sz="2800" dirty="0" smtClean="0"/>
              <a:t>级别（</a:t>
            </a:r>
            <a:r>
              <a:rPr lang="en-US" altLang="zh-CN" sz="2800" dirty="0"/>
              <a:t>o</a:t>
            </a:r>
            <a:r>
              <a:rPr lang="en-US" altLang="zh-CN" sz="2800" dirty="0" smtClean="0"/>
              <a:t>ptimizer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32" y="921883"/>
            <a:ext cx="9949738" cy="56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1014</Words>
  <Application>Microsoft Office PowerPoint</Application>
  <PresentationFormat>宽屏</PresentationFormat>
  <Paragraphs>90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Microsoft YaHei</vt:lpstr>
      <vt:lpstr>Arial</vt:lpstr>
      <vt:lpstr>Calibri</vt:lpstr>
      <vt:lpstr>Calibri Light</vt:lpstr>
      <vt:lpstr>Office 主题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owen</dc:creator>
  <cp:lastModifiedBy>owen</cp:lastModifiedBy>
  <cp:revision>174</cp:revision>
  <dcterms:created xsi:type="dcterms:W3CDTF">2025-01-28T05:18:45Z</dcterms:created>
  <dcterms:modified xsi:type="dcterms:W3CDTF">2025-02-02T02:48:45Z</dcterms:modified>
</cp:coreProperties>
</file>